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8" r:id="rId3"/>
    <p:sldId id="265" r:id="rId4"/>
    <p:sldId id="269" r:id="rId5"/>
    <p:sldId id="279" r:id="rId6"/>
    <p:sldId id="272" r:id="rId7"/>
    <p:sldId id="273" r:id="rId8"/>
    <p:sldId id="274" r:id="rId9"/>
    <p:sldId id="275" r:id="rId10"/>
    <p:sldId id="276" r:id="rId11"/>
    <p:sldId id="277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DC7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41" autoAdjust="0"/>
  </p:normalViewPr>
  <p:slideViewPr>
    <p:cSldViewPr>
      <p:cViewPr>
        <p:scale>
          <a:sx n="81" d="100"/>
          <a:sy n="81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7885014" cy="785818"/>
          </a:xfrm>
          <a:scene3d>
            <a:camera prst="perspectiveContrastingLeftFacing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71678"/>
            <a:ext cx="7854696" cy="44291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 ОСНОВНАЯ ОБРАЗОВАТЕЛЬНАЯ ПРОГРАММА</a:t>
            </a:r>
            <a:b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 ДОШКОЛЬНОГО ОБРАЗОВАНИЯ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Государственного бюджетного дошкольного образовательного учреждения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детского сада № 103 Центрального района Санкт-Петербурга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endParaRPr lang="ru-RU" sz="1200" b="1" dirty="0" smtClean="0"/>
          </a:p>
          <a:p>
            <a:pPr algn="ctr"/>
            <a:endParaRPr lang="ru-RU" sz="1200" b="1" dirty="0" smtClean="0"/>
          </a:p>
          <a:p>
            <a:pPr algn="ctr"/>
            <a:endParaRPr lang="ru-RU" sz="1200" b="1" dirty="0" smtClean="0"/>
          </a:p>
          <a:p>
            <a:pPr algn="ctr"/>
            <a:r>
              <a:rPr lang="ru-RU" sz="2900" b="1" dirty="0" smtClean="0">
                <a:solidFill>
                  <a:srgbClr val="FF0000"/>
                </a:solidFill>
              </a:rPr>
              <a:t>Санкт-Петербург</a:t>
            </a:r>
          </a:p>
          <a:p>
            <a:pPr algn="ctr"/>
            <a:r>
              <a:rPr lang="ru-RU" sz="2900" b="1" dirty="0" smtClean="0">
                <a:solidFill>
                  <a:srgbClr val="FF0000"/>
                </a:solidFill>
              </a:rPr>
              <a:t>2020 </a:t>
            </a:r>
            <a:r>
              <a:rPr lang="ru-RU" sz="2900" b="1" dirty="0" smtClean="0">
                <a:solidFill>
                  <a:srgbClr val="FF0000"/>
                </a:solidFill>
              </a:rPr>
              <a:t>год</a:t>
            </a:r>
          </a:p>
          <a:p>
            <a:pPr algn="ctr"/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826380"/>
          </a:xfrm>
        </p:spPr>
        <p:txBody>
          <a:bodyPr/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Одним из важных условий реализации Программы является развитие конструктивного взаимодействия с семьей.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14488"/>
            <a:ext cx="8256490" cy="4643470"/>
          </a:xfrm>
        </p:spPr>
        <p:txBody>
          <a:bodyPr>
            <a:noAutofit/>
          </a:bodyPr>
          <a:lstStyle/>
          <a:p>
            <a:pPr hangingPunct="0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Ведущая цель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создание необходимых условий для формирования ответственных взаимоотношений с семьями воспитанников и развития компетентности родителей (способности разрешать разные типы социальнo-педагогических ситуаций, связанных с воспитанием ребенка); обеспечение права родителей на уважение и понимание, на участие в жизни детского сада.</a:t>
            </a:r>
          </a:p>
          <a:p>
            <a:pPr hangingPunct="0"/>
            <a:endParaRPr lang="ru-RU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задачи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взаимодействия детского сада с семьями воспитанников:</a:t>
            </a:r>
          </a:p>
          <a:p>
            <a:pPr lvl="0" hangingPunct="0"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изучение отношения педагогов и родителей к различным вопросам воспитания, обучения, развития детей, условий организации разнообразной деятельности в детском саду и семье; </a:t>
            </a:r>
          </a:p>
          <a:p>
            <a:pPr lvl="0" hangingPunct="0"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знакомство педагогов и родителей с лучшим опытом воспитания в детском саду и семье, а также с трудностями, возникающими в семейном и общественном воспитании дошкольников; </a:t>
            </a:r>
          </a:p>
          <a:p>
            <a:pPr lvl="0" hangingPunct="0"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информирование друг друга об актуальных задачах воспитания и обучения детей и о возможностях детского сада и семьи в решении данных задач; </a:t>
            </a:r>
          </a:p>
          <a:p>
            <a:pPr lvl="0" hangingPunct="0"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в детском саду условий для разнообразного по содержанию и формам сотрудничества, способствующего развитию конструктивного взаимодействия педагогов и родителей с детьми; </a:t>
            </a:r>
          </a:p>
          <a:p>
            <a:pPr lvl="0" hangingPunct="0"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привлечение семей воспитанников к участию в совместных с педагогами мероприятиях, организуемых в районе (городе, области); </a:t>
            </a:r>
          </a:p>
          <a:p>
            <a:pPr lvl="0" hangingPunct="0">
              <a:buFont typeface="Wingdings" pitchFamily="2" charset="2"/>
              <a:buChar char="v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поощрение родителей за внимательное отношение к разнообразным стремлениям и потребностям ребенка, создание необходимых условий для их удовлетворения в семье. 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 </a:t>
            </a:r>
            <a:endParaRPr lang="ru-RU" sz="1400" dirty="0" smtClean="0">
              <a:solidFill>
                <a:srgbClr val="002060"/>
              </a:solidFill>
            </a:endParaRPr>
          </a:p>
          <a:p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285860"/>
            <a:ext cx="7772400" cy="1643074"/>
          </a:xfrm>
        </p:spPr>
        <p:txBody>
          <a:bodyPr/>
          <a:lstStyle/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Формы взаимодействия детского сада с семьями воспитанников: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43116"/>
            <a:ext cx="7772400" cy="4500594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Беседы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консультации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Анкетирование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Родительские собрания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Круглый стол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Дни открытых дверей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проведении праздников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Участие в конкурсах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Выставки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Информационный стенд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Родительский комитет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Управляющий совет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Привлечение родителей к оценке и контролю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Помощь в ремонтных работах и эстетическом оформлении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Субботники</a:t>
            </a:r>
          </a:p>
          <a:p>
            <a:pPr lvl="0">
              <a:buFont typeface="Wingdings" pitchFamily="2" charset="2"/>
              <a:buChar char="v"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ИКТ (рассылка информации, ответы на интересующие вопросы и т.д.)</a:t>
            </a:r>
          </a:p>
          <a:p>
            <a:pPr>
              <a:buFont typeface="Wingdings" pitchFamily="2" charset="2"/>
              <a:buChar char="v"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b="1" i="1" dirty="0" smtClean="0"/>
          </a:p>
          <a:p>
            <a:pPr algn="ctr"/>
            <a:endParaRPr lang="ru-RU" b="1" i="1" dirty="0" smtClean="0"/>
          </a:p>
          <a:p>
            <a:pPr algn="ctr"/>
            <a:endParaRPr lang="ru-RU" b="1" i="1" dirty="0" smtClean="0">
              <a:latin typeface="+mj-lt"/>
            </a:endParaRPr>
          </a:p>
          <a:p>
            <a:pPr algn="ctr"/>
            <a:r>
              <a:rPr lang="ru-RU" b="1" i="1" dirty="0" smtClean="0">
                <a:latin typeface="+mj-lt"/>
              </a:rPr>
              <a:t>СПАСИБО ЗА ВНИМАНИЕ</a:t>
            </a:r>
            <a:endParaRPr lang="ru-RU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36904" cy="5472608"/>
          </a:xfrm>
        </p:spPr>
        <p:txBody>
          <a:bodyPr>
            <a:normAutofit fontScale="90000"/>
          </a:bodyPr>
          <a:lstStyle/>
          <a:p>
            <a:pPr algn="just">
              <a:tabLst>
                <a:tab pos="8520113" algn="l"/>
              </a:tabLst>
            </a:pPr>
            <a:r>
              <a:rPr lang="ru-RU" sz="1800" b="1" dirty="0" smtClean="0">
                <a:solidFill>
                  <a:srgbClr val="002060"/>
                </a:solidFill>
                <a:cs typeface="Aharoni" pitchFamily="2" charset="-79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700" b="1" dirty="0" smtClean="0">
                <a:solidFill>
                  <a:srgbClr val="002060"/>
                </a:solidFill>
                <a:cs typeface="Aharoni" pitchFamily="2" charset="-79"/>
              </a:rPr>
              <a:t>Образовательная программа дошкольного образования Государственного бюджетного дошкольного образовательного учреждения детского сада № 103 Центрального</a:t>
            </a:r>
            <a:r>
              <a:rPr lang="ru-RU" sz="2700" b="1" dirty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700" b="1" dirty="0" smtClean="0">
                <a:solidFill>
                  <a:srgbClr val="002060"/>
                </a:solidFill>
                <a:cs typeface="Aharoni" pitchFamily="2" charset="-79"/>
              </a:rPr>
              <a:t>района Санкт-Петербурга  ориентирована на детей в возрасте от двух до семи лет и реализуется на государственном языке Российской Федерации (русском).</a:t>
            </a:r>
            <a:br>
              <a:rPr lang="ru-RU" sz="2700" b="1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700" dirty="0" smtClean="0">
                <a:solidFill>
                  <a:srgbClr val="002060"/>
                </a:solidFill>
                <a:cs typeface="Aharoni" pitchFamily="2" charset="-79"/>
              </a:rPr>
              <a:t/>
            </a:r>
            <a:br>
              <a:rPr lang="ru-RU" sz="2700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700" b="1" dirty="0" smtClean="0">
                <a:solidFill>
                  <a:srgbClr val="002060"/>
                </a:solidFill>
                <a:cs typeface="Aharoni" pitchFamily="2" charset="-79"/>
              </a:rPr>
              <a:t>Цель Программы:</a:t>
            </a:r>
            <a:r>
              <a:rPr lang="ru-RU" sz="2700" dirty="0" smtClean="0">
                <a:solidFill>
                  <a:srgbClr val="002060"/>
                </a:solidFill>
                <a:cs typeface="Aharoni" pitchFamily="2" charset="-79"/>
              </a:rPr>
              <a:t> создать равные условия для всестороннего и гармоничного развития с учетом индивидуальных особенностей каждого ребенка, его позитивной социализации, полноценного проживания дошкольного детства.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1071546"/>
            <a:ext cx="835824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Задачи Программы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Разработать оптимальную модель образовательного процесса, обеспечивающую: охрану и укрепление физического и психического здоровья детей; обеспечение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особенностей; обеспечение преемственности образовательных программ дошкольного и начального общего образования; создание благоприятных условий развития детей в соответствии с их возрастными и индивидуальными особенностями; развитие специфических для дошкольного возраста различных видов деятельности; обеспечение психолого-педагогической поддержки семьи и повышения компетентности родителей в вопросах развития и образования, охраны и укрепления здоровья детей; </a:t>
            </a: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приобщение детей дошкольного возраста к культурному наследию Санкт-Петербурга.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и внедрить эффективные педагогические технологии, направленные на формирование общей культуры личности воспитанников, развитие их социальных, нравственных, эстетических, интеллектуальных, физических качеств, инициативности, самостоятельности и ответственности ребёнка, формирования предпосылок учебной деятельности;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Сформировать  развивающую образовательную среду и  систему условий социализации и развития детей, включая пространственно – временные, социальные,  деятельностные условия.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5736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Возрастные этапы освоения Программы и типы групп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676621"/>
              </p:ext>
            </p:extLst>
          </p:nvPr>
        </p:nvGraphicFramePr>
        <p:xfrm>
          <a:off x="428596" y="2500306"/>
          <a:ext cx="8229600" cy="2687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7346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Возрастная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групп</a:t>
                      </a:r>
                      <a:endParaRPr lang="ru-RU" dirty="0"/>
                    </a:p>
                  </a:txBody>
                  <a:tcPr/>
                </a:tc>
              </a:tr>
              <a:tr h="448118"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marR="0" lvl="0" indent="-3810" algn="ctr" defTabSz="914400" rtl="0" eaLnBrk="1" fontAlgn="auto" latinLnBrk="0" hangingPunct="1">
                        <a:lnSpc>
                          <a:spcPts val="12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с 2-х до 3-х лет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marR="8255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marR="8255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Вторая группа раннего возраста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  <a:tabLst>
                          <a:tab pos="1656080" algn="l"/>
                        </a:tabLs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  <a:tabLst>
                          <a:tab pos="1656080" algn="l"/>
                        </a:tabLs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общеразвивающая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118"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400" b="1" spc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4-х до 5-ти лет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</a:t>
                      </a:r>
                      <a:r>
                        <a:rPr lang="ru-RU" sz="1400" b="1" spc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общеразвивающая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8118"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  <a:tabLst>
                          <a:tab pos="1011555" algn="l"/>
                          <a:tab pos="1074420" algn="l"/>
                        </a:tabLs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  <a:tabLst>
                          <a:tab pos="1011555" algn="l"/>
                          <a:tab pos="1074420" algn="l"/>
                        </a:tabLs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400" b="1" spc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5-ти до 6-ти лет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Старшая </a:t>
                      </a:r>
                      <a:r>
                        <a:rPr lang="ru-RU" sz="1400" b="1" spc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общеразвивающая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6849"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400" b="1" spc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6-ти до 7-ми лет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Подготовительная </a:t>
                      </a:r>
                      <a:r>
                        <a:rPr lang="ru-RU" sz="1400" b="1" spc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 школе группа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общеразвивающая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endParaRPr lang="ru-RU" sz="1400" b="1" spc="0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indent="-381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91264" cy="5976664"/>
          </a:xfrm>
        </p:spPr>
        <p:txBody>
          <a:bodyPr>
            <a:normAutofit fontScale="90000"/>
          </a:bodyPr>
          <a:lstStyle/>
          <a:p>
            <a:pPr indent="360363"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Обязательная часть Программы сформирована в соответствии с федеральным государственным образовательным стандартом дошкольного образования на основе Примерной </a:t>
            </a:r>
            <a:r>
              <a:rPr lang="ru-RU" sz="2400" b="1" dirty="0">
                <a:solidFill>
                  <a:srgbClr val="0F6F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основной образовательной программы дошкольного образования </a:t>
            </a:r>
            <a:r>
              <a:rPr lang="ru-RU" sz="2200" b="1" dirty="0">
                <a:solidFill>
                  <a:srgbClr val="0F6F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(одобрена решением Федерального учебно-методического объединения по общему образованию (протокол от 20 мая 2015 г. </a:t>
            </a:r>
            <a:r>
              <a:rPr lang="ru-RU" sz="2200" b="1">
                <a:solidFill>
                  <a:srgbClr val="0F6F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№2/15)). </a:t>
            </a:r>
            <a:r>
              <a:rPr lang="ru-RU" sz="2200" b="1" smtClean="0">
                <a:solidFill>
                  <a:srgbClr val="0F6F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smtClean="0">
                <a:solidFill>
                  <a:srgbClr val="0F6F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Программы, формируемая участниками образовательных отношений разработана с учетом регионального компонента и основного направления деятельности Образовательного учреждения – физкультурно-оздоровительного на основе: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парциальной образовательной программы «Физическая культура – дошкольникам» Л.Д. Глазыриной;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парциальной программы «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Петербурговедение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малышей от 3 до 7 лет» Г. Т.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Алифановой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(издательство «Паритет», 2008).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учебно-методического комплекта «Город – сказка, город – быль» О.В.Солнцевой, Е.В.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Кореневой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Леонтьевой.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28670"/>
            <a:ext cx="7772400" cy="642942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Программы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000240"/>
            <a:ext cx="8501122" cy="400052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включает три основных раздела: целевой, содержательный</a:t>
            </a:r>
            <a:r>
              <a:rPr lang="en-US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8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организационный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каждом из них отражается обязательная часть и часть, формируемая участниками образовательных отношений.</a:t>
            </a:r>
          </a:p>
          <a:p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Целевой раздел:</a:t>
            </a:r>
            <a:endParaRPr lang="en-US" sz="8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цели и задачи реализации Программы;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и подходы к формированию Программы;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развития детей раннего, дошкольного возраста;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 (целевые ориентиры).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785818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Содержательный раздел: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endParaRPr lang="ru-RU" sz="2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43050"/>
            <a:ext cx="8256490" cy="4500594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образовательной деятельности с детьми раннего и дошкольного возраста и по пяти образовательным областям: социально-коммуникативное развитие, познавательное развитие, речевое развитие, художественно-эстетическое развитие, физическое развитие;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вариативные формы, способы, методы и средства реализации Программы; 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образовательной деятельности разных видов и культурных практик детей; 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способы и направления поддержки детских инициатив; 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наиболее существенные характеристики Программы (специфика национальных,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иных условий);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с семьями 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воспитанников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754942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28802"/>
            <a:ext cx="8185052" cy="3857652"/>
          </a:xfrm>
        </p:spPr>
        <p:txBody>
          <a:bodyPr>
            <a:normAutofit fontScale="2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обеспечение Программы</a:t>
            </a:r>
            <a:r>
              <a:rPr lang="en-US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endParaRPr lang="ru-RU" sz="5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обеспеченность методическими материалами и средствами обучения и воспитания;</a:t>
            </a:r>
          </a:p>
          <a:p>
            <a:pPr lvl="0">
              <a:buFont typeface="Wingdings" pitchFamily="2" charset="2"/>
              <a:buChar char="v"/>
            </a:pPr>
            <a:endParaRPr lang="ru-RU" sz="5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режимы дня для детей раннего и дошкольного возраста, </a:t>
            </a:r>
          </a:p>
          <a:p>
            <a:pPr lvl="0">
              <a:buFont typeface="Wingdings" pitchFamily="2" charset="2"/>
              <a:buChar char="v"/>
            </a:pPr>
            <a:endParaRPr lang="ru-RU" sz="5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особенности традиционных событий, праздников, мероприятий; </a:t>
            </a:r>
          </a:p>
          <a:p>
            <a:pPr lvl="0">
              <a:buFont typeface="Wingdings" pitchFamily="2" charset="2"/>
              <a:buChar char="v"/>
            </a:pPr>
            <a:endParaRPr lang="ru-RU" sz="5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развивающей предметно­-пространственной среды</a:t>
            </a:r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643050"/>
            <a:ext cx="7772400" cy="1428760"/>
          </a:xfrm>
        </p:spPr>
        <p:txBody>
          <a:bodyPr/>
          <a:lstStyle/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Ежедневная организация жизни и деятельности детей состоит из: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14554"/>
            <a:ext cx="8256490" cy="4643446"/>
          </a:xfrm>
        </p:spPr>
        <p:txBody>
          <a:bodyPr>
            <a:normAutofit fontScale="2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образовательной деятельности, осуществляемой в процессе непосредственно образовательной деятельности;</a:t>
            </a:r>
          </a:p>
          <a:p>
            <a:pPr lvl="0">
              <a:buFont typeface="Wingdings" pitchFamily="2" charset="2"/>
              <a:buChar char="v"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процессе организации различных видов детской деятельности (коммуникативная; восприятие художественной литературы; познавательно-исследовательская; конструирование; игровая; трудовая; изобразительная; музыкальная; двигательная);</a:t>
            </a:r>
          </a:p>
          <a:p>
            <a:pPr lvl="0">
              <a:buFont typeface="Wingdings" pitchFamily="2" charset="2"/>
              <a:buChar char="v"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деятельность, осуществляемая в ходе режимных моментов;</a:t>
            </a:r>
          </a:p>
          <a:p>
            <a:pPr lvl="0">
              <a:buFont typeface="Wingdings" pitchFamily="2" charset="2"/>
              <a:buChar char="v"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самостоятельная деятельность детей;</a:t>
            </a:r>
          </a:p>
          <a:p>
            <a:pPr lvl="0">
              <a:buFont typeface="Wingdings" pitchFamily="2" charset="2"/>
              <a:buChar char="v"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совместная деятельность с учетом региональной специфики;</a:t>
            </a:r>
          </a:p>
          <a:p>
            <a:pPr lvl="0">
              <a:buFont typeface="Wingdings" pitchFamily="2" charset="2"/>
              <a:buChar char="v"/>
            </a:pPr>
            <a:endParaRPr lang="ru-RU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 (законными представителями) воспитанников.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rgbClr val="6ADAFA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21B2C8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3684</TotalTime>
  <Words>756</Words>
  <Application>Microsoft Office PowerPoint</Application>
  <PresentationFormat>Экран (4:3)</PresentationFormat>
  <Paragraphs>132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  </vt:lpstr>
      <vt:lpstr> Образовательная программа дошкольного образования Государственного бюджетного дошкольного образовательного учреждения детского сада № 103 Центрального района Санкт-Петербурга  ориентирована на детей в возрасте от двух до семи лет и реализуется на государственном языке Российской Федерации (русском).  Цель Программы: создать равные условия для всестороннего и гармоничного развития с учетом индивидуальных особенностей каждого ребенка, его позитивной социализации, полноценного проживания дошкольного детства.</vt:lpstr>
      <vt:lpstr>Презентация PowerPoint</vt:lpstr>
      <vt:lpstr>Возрастные этапы освоения Программы и типы групп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Обязательная часть Программы сформирована в соответствии с федеральным государственным образовательным стандартом дошкольного образования на основе Примерной основной образовательной программы дошкольного образования (одобрена решением Федерального учебно-методического объединения по общему образованию (протокол от 20 мая 2015 г. №2/15)).  Часть Программы, формируемая участниками образовательных отношений разработана с учетом регионального компонента и основного направления деятельности Образовательного учреждения – физкультурно-оздоровительного на основе:  парциальной образовательной программы «Физическая культура – дошкольникам» Л.Д. Глазыриной;  парциальной программы «Петербурговедение для малышей от 3 до 7 лет» Г. Т. Алифановой (издательство «Паритет», 2008). учебно-методического комплекта «Город – сказка, город – быль» О.В.Солнцевой, Е.В. Кореневой- Леонтьевой.  </vt:lpstr>
      <vt:lpstr>Структура Программы</vt:lpstr>
      <vt:lpstr>Содержательный раздел: </vt:lpstr>
      <vt:lpstr>Организационный раздел: </vt:lpstr>
      <vt:lpstr>Ежедневная организация жизни и деятельности детей состоит из: </vt:lpstr>
      <vt:lpstr>Одним из важных условий реализации Программы является развитие конструктивного взаимодействия с семьей. </vt:lpstr>
      <vt:lpstr>Формы взаимодействия детского сада с семьями воспитанников: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Моё лето</dc:title>
  <dc:creator>LENA</dc:creator>
  <cp:lastModifiedBy>Елена Горенко</cp:lastModifiedBy>
  <cp:revision>41</cp:revision>
  <dcterms:created xsi:type="dcterms:W3CDTF">2013-09-05T11:19:56Z</dcterms:created>
  <dcterms:modified xsi:type="dcterms:W3CDTF">2020-09-06T19:48:53Z</dcterms:modified>
</cp:coreProperties>
</file>